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97" r:id="rId5"/>
    <p:sldId id="325" r:id="rId6"/>
    <p:sldId id="330" r:id="rId7"/>
    <p:sldId id="265" r:id="rId8"/>
    <p:sldId id="271" r:id="rId9"/>
    <p:sldId id="290" r:id="rId10"/>
    <p:sldId id="322" r:id="rId11"/>
    <p:sldId id="314" r:id="rId12"/>
    <p:sldId id="310" r:id="rId13"/>
    <p:sldId id="287" r:id="rId14"/>
    <p:sldId id="318" r:id="rId15"/>
    <p:sldId id="326" r:id="rId16"/>
    <p:sldId id="292" r:id="rId17"/>
    <p:sldId id="327" r:id="rId18"/>
    <p:sldId id="332" r:id="rId19"/>
    <p:sldId id="331" r:id="rId20"/>
    <p:sldId id="328" r:id="rId21"/>
    <p:sldId id="279" r:id="rId22"/>
    <p:sldId id="329" r:id="rId23"/>
    <p:sldId id="272" r:id="rId24"/>
    <p:sldId id="261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59FD13-7A0B-4A22-AACB-D57D636898D8}" v="1443" dt="2023-11-09T12:42:29.9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96" y="18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Pacher" userId="3af7ce69-2169-4bb7-ab93-ec504c35a2d0" providerId="ADAL" clId="{4559FD13-7A0B-4A22-AACB-D57D636898D8}"/>
    <pc:docChg chg="custSel addSld modSld">
      <pc:chgData name="Petr Pacher" userId="3af7ce69-2169-4bb7-ab93-ec504c35a2d0" providerId="ADAL" clId="{4559FD13-7A0B-4A22-AACB-D57D636898D8}" dt="2023-11-09T12:42:29.979" v="1578" actId="114"/>
      <pc:docMkLst>
        <pc:docMk/>
      </pc:docMkLst>
      <pc:sldChg chg="delSp modSp mod modAnim">
        <pc:chgData name="Petr Pacher" userId="3af7ce69-2169-4bb7-ab93-ec504c35a2d0" providerId="ADAL" clId="{4559FD13-7A0B-4A22-AACB-D57D636898D8}" dt="2023-11-09T12:18:04.358" v="363" actId="5793"/>
        <pc:sldMkLst>
          <pc:docMk/>
          <pc:sldMk cId="1361570879" sldId="325"/>
        </pc:sldMkLst>
        <pc:spChg chg="mod">
          <ac:chgData name="Petr Pacher" userId="3af7ce69-2169-4bb7-ab93-ec504c35a2d0" providerId="ADAL" clId="{4559FD13-7A0B-4A22-AACB-D57D636898D8}" dt="2023-11-09T12:13:26.569" v="42" actId="20577"/>
          <ac:spMkLst>
            <pc:docMk/>
            <pc:sldMk cId="1361570879" sldId="325"/>
            <ac:spMk id="2" creationId="{99E99A00-BC65-495C-9382-D9B8A3F9CC5F}"/>
          </ac:spMkLst>
        </pc:spChg>
        <pc:spChg chg="mod">
          <ac:chgData name="Petr Pacher" userId="3af7ce69-2169-4bb7-ab93-ec504c35a2d0" providerId="ADAL" clId="{4559FD13-7A0B-4A22-AACB-D57D636898D8}" dt="2023-11-09T12:18:04.358" v="363" actId="5793"/>
          <ac:spMkLst>
            <pc:docMk/>
            <pc:sldMk cId="1361570879" sldId="325"/>
            <ac:spMk id="3" creationId="{3E6B6D32-1CEA-4A6F-8A36-AAAFF320E559}"/>
          </ac:spMkLst>
        </pc:spChg>
        <pc:spChg chg="del">
          <ac:chgData name="Petr Pacher" userId="3af7ce69-2169-4bb7-ab93-ec504c35a2d0" providerId="ADAL" clId="{4559FD13-7A0B-4A22-AACB-D57D636898D8}" dt="2023-11-09T12:13:01.415" v="21" actId="478"/>
          <ac:spMkLst>
            <pc:docMk/>
            <pc:sldMk cId="1361570879" sldId="325"/>
            <ac:spMk id="5" creationId="{B4970516-C72B-4DAF-A818-D3BC54B4B192}"/>
          </ac:spMkLst>
        </pc:spChg>
      </pc:sldChg>
      <pc:sldChg chg="modSp mod modAnim">
        <pc:chgData name="Petr Pacher" userId="3af7ce69-2169-4bb7-ab93-ec504c35a2d0" providerId="ADAL" clId="{4559FD13-7A0B-4A22-AACB-D57D636898D8}" dt="2023-11-09T12:28:49.547" v="786" actId="5793"/>
        <pc:sldMkLst>
          <pc:docMk/>
          <pc:sldMk cId="1038206006" sldId="327"/>
        </pc:sldMkLst>
        <pc:spChg chg="mod">
          <ac:chgData name="Petr Pacher" userId="3af7ce69-2169-4bb7-ab93-ec504c35a2d0" providerId="ADAL" clId="{4559FD13-7A0B-4A22-AACB-D57D636898D8}" dt="2023-11-09T12:19:08.045" v="402" actId="20577"/>
          <ac:spMkLst>
            <pc:docMk/>
            <pc:sldMk cId="1038206006" sldId="327"/>
            <ac:spMk id="2" creationId="{99E99A00-BC65-495C-9382-D9B8A3F9CC5F}"/>
          </ac:spMkLst>
        </pc:spChg>
        <pc:spChg chg="mod">
          <ac:chgData name="Petr Pacher" userId="3af7ce69-2169-4bb7-ab93-ec504c35a2d0" providerId="ADAL" clId="{4559FD13-7A0B-4A22-AACB-D57D636898D8}" dt="2023-11-09T12:28:49.547" v="786" actId="5793"/>
          <ac:spMkLst>
            <pc:docMk/>
            <pc:sldMk cId="1038206006" sldId="327"/>
            <ac:spMk id="3" creationId="{3E6B6D32-1CEA-4A6F-8A36-AAAFF320E559}"/>
          </ac:spMkLst>
        </pc:spChg>
      </pc:sldChg>
      <pc:sldChg chg="add">
        <pc:chgData name="Petr Pacher" userId="3af7ce69-2169-4bb7-ab93-ec504c35a2d0" providerId="ADAL" clId="{4559FD13-7A0B-4A22-AACB-D57D636898D8}" dt="2023-11-09T12:12:44.792" v="0" actId="2890"/>
        <pc:sldMkLst>
          <pc:docMk/>
          <pc:sldMk cId="1143499123" sldId="330"/>
        </pc:sldMkLst>
      </pc:sldChg>
      <pc:sldChg chg="add">
        <pc:chgData name="Petr Pacher" userId="3af7ce69-2169-4bb7-ab93-ec504c35a2d0" providerId="ADAL" clId="{4559FD13-7A0B-4A22-AACB-D57D636898D8}" dt="2023-11-09T12:18:43.603" v="364" actId="2890"/>
        <pc:sldMkLst>
          <pc:docMk/>
          <pc:sldMk cId="3795267918" sldId="331"/>
        </pc:sldMkLst>
      </pc:sldChg>
      <pc:sldChg chg="modSp add mod modAnim">
        <pc:chgData name="Petr Pacher" userId="3af7ce69-2169-4bb7-ab93-ec504c35a2d0" providerId="ADAL" clId="{4559FD13-7A0B-4A22-AACB-D57D636898D8}" dt="2023-11-09T12:42:29.979" v="1578" actId="114"/>
        <pc:sldMkLst>
          <pc:docMk/>
          <pc:sldMk cId="4130427997" sldId="332"/>
        </pc:sldMkLst>
        <pc:spChg chg="mod">
          <ac:chgData name="Petr Pacher" userId="3af7ce69-2169-4bb7-ab93-ec504c35a2d0" providerId="ADAL" clId="{4559FD13-7A0B-4A22-AACB-D57D636898D8}" dt="2023-11-09T12:37:26.378" v="1310" actId="20577"/>
          <ac:spMkLst>
            <pc:docMk/>
            <pc:sldMk cId="4130427997" sldId="332"/>
            <ac:spMk id="2" creationId="{99E99A00-BC65-495C-9382-D9B8A3F9CC5F}"/>
          </ac:spMkLst>
        </pc:spChg>
        <pc:spChg chg="mod">
          <ac:chgData name="Petr Pacher" userId="3af7ce69-2169-4bb7-ab93-ec504c35a2d0" providerId="ADAL" clId="{4559FD13-7A0B-4A22-AACB-D57D636898D8}" dt="2023-11-09T12:42:29.979" v="1578" actId="114"/>
          <ac:spMkLst>
            <pc:docMk/>
            <pc:sldMk cId="4130427997" sldId="332"/>
            <ac:spMk id="3" creationId="{3E6B6D32-1CEA-4A6F-8A36-AAAFF320E55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926EBB-C44B-41C2-9371-AA98E16095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0DD1734-DCD8-4976-97D4-7099DFC629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F54F75-3166-4529-902C-7C269F159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9C8A-32AE-495C-8F8B-1A11FA5F961E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FD2C305-BB12-4913-8AD8-025003406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053076-F52B-4EE4-848F-BBF4BC252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349C2-DFD4-42C6-B1F4-1601C5A63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830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C33588-3CE7-43EF-9683-789DAF1B3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04BA6CC-5104-4C82-AAD7-41B2D67CEC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47F0BB-C970-4506-A1BA-5BB91223D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9C8A-32AE-495C-8F8B-1A11FA5F961E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7F988B5-E7E8-4204-BFED-A1CCA0DB6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473ACD-0AA2-4D5C-BCB6-5E6ED1DFE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349C2-DFD4-42C6-B1F4-1601C5A63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929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CDBE86A-C49D-4A85-B62F-AC6C91473C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18A3113-C885-4219-9F6F-6DB01BCB3D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B4A9C7-DF45-44A9-BFF0-29D7D8E80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9C8A-32AE-495C-8F8B-1A11FA5F961E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C4540B-97C0-466E-9F85-9F0BB7697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4A9491-7956-463B-858F-C00165248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349C2-DFD4-42C6-B1F4-1601C5A63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178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D9F998-675B-40C6-A9B2-46D836634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0C844E-3F80-456F-916E-593E1E3C7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036A91-6C42-4EF5-8653-02603B298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9C8A-32AE-495C-8F8B-1A11FA5F961E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8FB3F0-06D9-48DF-964D-E5665C96B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52EB43-47F9-4F90-A1B0-991A00E11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349C2-DFD4-42C6-B1F4-1601C5A63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289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4D9FB2-47DD-4EEC-828C-4E905EEC9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EA34944-AE66-4B46-8E28-FB7C8C68E6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52686C-3562-42CE-8891-DD47AA929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9C8A-32AE-495C-8F8B-1A11FA5F961E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EA4E69-FDB3-413A-B57F-B8F7F4787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996170-A3F9-4069-9E99-BB1514EDB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349C2-DFD4-42C6-B1F4-1601C5A63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500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E0195B-F650-4DDF-A129-1834B906C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2E1968-27DB-4583-9096-E870F1983D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5824406-1FCD-4AE4-9CE7-C91913A029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B359588-BD87-4203-9194-DAF9881E8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9C8A-32AE-495C-8F8B-1A11FA5F961E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5CE2B54-D4BD-40B0-ADC6-4E19F7890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DB65152-D28E-4DB2-8796-5EFB9A23A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349C2-DFD4-42C6-B1F4-1601C5A63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948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5915F2-C851-4C32-8CB8-7E5578ED3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9BFC9C4-12CD-46DE-A46E-F722484BA6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41702F9-0507-46F3-8808-404C0628D5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F720D5C-14B0-45B9-9D93-E73DA1D06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A914F23-E92C-4FDF-8FC5-1C511D677F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3A7B6E7-2219-42ED-AD25-CF9D1EAEE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9C8A-32AE-495C-8F8B-1A11FA5F961E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1AF3D94-811E-4519-AB2B-F4D29E22B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AB07173-1940-4EAA-8795-2891DBC6F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349C2-DFD4-42C6-B1F4-1601C5A63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36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C18898-3184-419D-A85B-C6824DDBC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BF45CFE-A195-4298-AB70-853D70664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9C8A-32AE-495C-8F8B-1A11FA5F961E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DD95091-435A-4D56-B53D-99048DA15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AB85B6D-8D7A-4629-9EEA-C834ABEAA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349C2-DFD4-42C6-B1F4-1601C5A63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814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4966B80-916D-47C6-A7AE-A32A36798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9C8A-32AE-495C-8F8B-1A11FA5F961E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659923F-4BF4-4D90-8F9E-D827662CA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94972B8-2F74-44A8-A61A-D28977991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349C2-DFD4-42C6-B1F4-1601C5A63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76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61D239-96AB-4028-A02A-1938BCC52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EDC716-957F-4AEE-9F35-7BD1DC0F4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C6E8CC4-5742-4296-94F0-C861D953B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407C6AA-4F2E-46E9-B2AB-504595F25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9C8A-32AE-495C-8F8B-1A11FA5F961E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CF28BF9-68C7-4514-85EE-B08C0F184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6B835C2-F44E-4937-B3D4-CEA296C12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349C2-DFD4-42C6-B1F4-1601C5A63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93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A6C4AF-4BC9-4D62-B37B-1BA0012C4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9B0A8C9-AA62-4ECB-A7CA-3DCC790866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66DE4C0-9AD8-4CBA-BE06-28FE21A11E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90B874-BCCA-4579-8CCD-897480C8B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9C8A-32AE-495C-8F8B-1A11FA5F961E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565C6C7-DE15-46ED-BA61-B8A0D6D93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B1FC6C9-5EB0-4F2C-AA6E-90C74ED07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349C2-DFD4-42C6-B1F4-1601C5A63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287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0A849A4-E0DA-43F1-A92F-BC26704F0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B72FDC9-854E-4C0D-8D5A-239F3AE87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FC8F92-2737-497D-883C-5C376F022B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99C8A-32AE-495C-8F8B-1A11FA5F961E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D6F0BD-7D3A-4E22-B910-FED6AC8272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F80B83-BFFA-4B28-B171-A790F37BAD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349C2-DFD4-42C6-B1F4-1601C5A63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859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854FD9-0D7D-46F9-8C18-3F8765DF0A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43490"/>
            <a:ext cx="12192000" cy="1074787"/>
          </a:xfrm>
        </p:spPr>
        <p:txBody>
          <a:bodyPr>
            <a:normAutofit/>
          </a:bodyPr>
          <a:lstStyle/>
          <a:p>
            <a:r>
              <a:rPr lang="cs-CZ" b="1" dirty="0">
                <a:latin typeface="+mn-lt"/>
              </a:rPr>
              <a:t>Představitel firmy…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2C56E6C-19C7-4EEE-85BE-159BF4AEBC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615193"/>
            <a:ext cx="9144000" cy="646331"/>
          </a:xfrm>
        </p:spPr>
        <p:txBody>
          <a:bodyPr>
            <a:normAutofit fontScale="77500" lnSpcReduction="20000"/>
          </a:bodyPr>
          <a:lstStyle/>
          <a:p>
            <a:r>
              <a:rPr lang="cs-CZ" sz="3600" i="1" dirty="0"/>
              <a:t>…j</a:t>
            </a:r>
            <a:r>
              <a:rPr lang="pt-BR" sz="3600" i="1" dirty="0"/>
              <a:t>ak vybudovat nesmrtelnou a excelentně prosperující firmu?</a:t>
            </a:r>
            <a:endParaRPr lang="cs-CZ" sz="3600" i="1" dirty="0"/>
          </a:p>
        </p:txBody>
      </p:sp>
      <p:sp>
        <p:nvSpPr>
          <p:cNvPr id="6" name="Podnadpis 2">
            <a:extLst>
              <a:ext uri="{FF2B5EF4-FFF2-40B4-BE49-F238E27FC236}">
                <a16:creationId xmlns:a16="http://schemas.microsoft.com/office/drawing/2014/main" id="{7D56B009-BA32-4D47-B1DD-DDD16E48A49B}"/>
              </a:ext>
            </a:extLst>
          </p:cNvPr>
          <p:cNvSpPr txBox="1">
            <a:spLocks/>
          </p:cNvSpPr>
          <p:nvPr/>
        </p:nvSpPr>
        <p:spPr>
          <a:xfrm>
            <a:off x="3085322" y="6372461"/>
            <a:ext cx="6021355" cy="3323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prof. Dr. Petr Pacher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F6BF73F-01A4-53A7-568E-CA0CAE98709C}"/>
              </a:ext>
            </a:extLst>
          </p:cNvPr>
          <p:cNvSpPr txBox="1"/>
          <p:nvPr/>
        </p:nvSpPr>
        <p:spPr>
          <a:xfrm>
            <a:off x="3048504" y="4928218"/>
            <a:ext cx="60949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#majitelmalefirmy</a:t>
            </a:r>
          </a:p>
          <a:p>
            <a:pPr algn="ctr"/>
            <a:r>
              <a:rPr lang="cs-CZ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#majitelstrednifirmy</a:t>
            </a:r>
          </a:p>
        </p:txBody>
      </p:sp>
    </p:spTree>
    <p:extLst>
      <p:ext uri="{BB962C8B-B14F-4D97-AF65-F5344CB8AC3E}">
        <p14:creationId xmlns:p14="http://schemas.microsoft.com/office/powerpoint/2010/main" val="1439759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E99A00-BC65-495C-9382-D9B8A3F9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89" y="365125"/>
            <a:ext cx="11999288" cy="1325563"/>
          </a:xfrm>
        </p:spPr>
        <p:txBody>
          <a:bodyPr/>
          <a:lstStyle/>
          <a:p>
            <a:pPr algn="ctr"/>
            <a:r>
              <a:rPr lang="cs-CZ" b="1" dirty="0">
                <a:latin typeface="+mn-lt"/>
              </a:rPr>
              <a:t>Lidé a jejich úrovně vědomí</a:t>
            </a: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D799E1AD-A184-5A59-98B6-C18BA6AA0252}"/>
              </a:ext>
            </a:extLst>
          </p:cNvPr>
          <p:cNvCxnSpPr/>
          <p:nvPr/>
        </p:nvCxnSpPr>
        <p:spPr>
          <a:xfrm>
            <a:off x="6100037" y="1945537"/>
            <a:ext cx="0" cy="36281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105B6F56-B568-F1D2-FE66-8CDB1744B7DF}"/>
              </a:ext>
            </a:extLst>
          </p:cNvPr>
          <p:cNvCxnSpPr>
            <a:cxnSpLocks/>
          </p:cNvCxnSpPr>
          <p:nvPr/>
        </p:nvCxnSpPr>
        <p:spPr>
          <a:xfrm>
            <a:off x="3669503" y="3880526"/>
            <a:ext cx="485516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9815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E99A00-BC65-495C-9382-D9B8A3F9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15483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latin typeface="+mn-lt"/>
              </a:rPr>
              <a:t>Výzva!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509D26-4BFD-2EDB-40CF-AD0512878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88140"/>
            <a:ext cx="10515600" cy="21953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/>
              <a:t>Vezměte si časový prostor 5 minut a;</a:t>
            </a:r>
          </a:p>
          <a:p>
            <a:pPr marL="0" indent="0" algn="ctr">
              <a:buNone/>
            </a:pPr>
            <a:r>
              <a:rPr lang="cs-CZ" sz="1800" dirty="0"/>
              <a:t>Určete si sami pro sebe, ve kterém kvadrantu jste dominantní?</a:t>
            </a:r>
          </a:p>
          <a:p>
            <a:pPr marL="0" indent="0" algn="ctr">
              <a:buNone/>
            </a:pPr>
            <a:r>
              <a:rPr lang="cs-CZ" sz="1800" dirty="0"/>
              <a:t>A podle čeho takto soudíte?</a:t>
            </a:r>
          </a:p>
        </p:txBody>
      </p:sp>
    </p:spTree>
    <p:extLst>
      <p:ext uri="{BB962C8B-B14F-4D97-AF65-F5344CB8AC3E}">
        <p14:creationId xmlns:p14="http://schemas.microsoft.com/office/powerpoint/2010/main" val="3820712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E99A00-BC65-495C-9382-D9B8A3F9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19" y="365125"/>
            <a:ext cx="12043776" cy="1325563"/>
          </a:xfrm>
        </p:spPr>
        <p:txBody>
          <a:bodyPr/>
          <a:lstStyle/>
          <a:p>
            <a:pPr algn="ctr"/>
            <a:r>
              <a:rPr lang="cs-CZ" b="1" dirty="0">
                <a:latin typeface="+mn-lt"/>
              </a:rPr>
              <a:t>Je rozdíl mezi „Organizace“ a „Učící se organizace“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DB75F0-E74F-0908-ADA2-95283D040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806170"/>
            <a:ext cx="52578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Zdravá organizace</a:t>
            </a:r>
          </a:p>
          <a:p>
            <a:r>
              <a:rPr lang="cs-CZ" dirty="0"/>
              <a:t>Základní stavební kameny;</a:t>
            </a:r>
          </a:p>
          <a:p>
            <a:r>
              <a:rPr lang="cs-CZ" dirty="0"/>
              <a:t>Organigram.</a:t>
            </a:r>
          </a:p>
          <a:p>
            <a:r>
              <a:rPr lang="cs-CZ" dirty="0"/>
              <a:t>Pravidla.</a:t>
            </a:r>
          </a:p>
          <a:p>
            <a:r>
              <a:rPr lang="cs-CZ" dirty="0"/>
              <a:t>Lidi tvořící zdravou kulturu.</a:t>
            </a:r>
          </a:p>
          <a:p>
            <a:endParaRPr lang="cs-CZ" dirty="0"/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BC30FBA9-DE3C-2E84-BCFF-8B35EA379409}"/>
              </a:ext>
            </a:extLst>
          </p:cNvPr>
          <p:cNvSpPr txBox="1">
            <a:spLocks/>
          </p:cNvSpPr>
          <p:nvPr/>
        </p:nvSpPr>
        <p:spPr>
          <a:xfrm>
            <a:off x="838200" y="1806170"/>
            <a:ext cx="5257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 dirty="0"/>
              <a:t>Učící se organizace</a:t>
            </a:r>
          </a:p>
          <a:p>
            <a:r>
              <a:rPr lang="cs-CZ" dirty="0"/>
              <a:t>Je Zdravá organizace.</a:t>
            </a:r>
          </a:p>
          <a:p>
            <a:r>
              <a:rPr lang="cs-CZ" dirty="0"/>
              <a:t>Prokázala, že je životaschopná.</a:t>
            </a:r>
          </a:p>
          <a:p>
            <a:r>
              <a:rPr lang="cs-CZ" dirty="0"/>
              <a:t>Obhájila plánované výsledky.</a:t>
            </a:r>
          </a:p>
          <a:p>
            <a:r>
              <a:rPr lang="cs-CZ" dirty="0"/>
              <a:t>Má klima s „genetickým rozvojovým kódem“, který je;</a:t>
            </a:r>
          </a:p>
          <a:p>
            <a:pPr lvl="1"/>
            <a:r>
              <a:rPr lang="cs-CZ" dirty="0"/>
              <a:t>řízený k udržitelnosti.</a:t>
            </a:r>
          </a:p>
          <a:p>
            <a:pPr lvl="1"/>
            <a:r>
              <a:rPr lang="cs-CZ" dirty="0"/>
              <a:t>konzistentní k výsledkům.</a:t>
            </a:r>
          </a:p>
          <a:p>
            <a:pPr lvl="1"/>
            <a:r>
              <a:rPr lang="cs-CZ" dirty="0"/>
              <a:t>autentický k přístupu k lidem.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68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E99A00-BC65-495C-9382-D9B8A3F9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19" y="365125"/>
            <a:ext cx="12043776" cy="1325563"/>
          </a:xfrm>
        </p:spPr>
        <p:txBody>
          <a:bodyPr/>
          <a:lstStyle/>
          <a:p>
            <a:pPr algn="ctr"/>
            <a:r>
              <a:rPr lang="cs-CZ" b="1" dirty="0">
                <a:latin typeface="+mn-lt"/>
              </a:rPr>
              <a:t>Kompetentnost v organizaci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A3B6259-20FA-BA58-CED2-AA42E1D93ED3}"/>
              </a:ext>
            </a:extLst>
          </p:cNvPr>
          <p:cNvSpPr txBox="1"/>
          <p:nvPr/>
        </p:nvSpPr>
        <p:spPr>
          <a:xfrm>
            <a:off x="1105595" y="4732491"/>
            <a:ext cx="12809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dirty="0"/>
              <a:t>ROLE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E5BE00A-46CE-3470-9A33-314346EB6A62}"/>
              </a:ext>
            </a:extLst>
          </p:cNvPr>
          <p:cNvSpPr txBox="1"/>
          <p:nvPr/>
        </p:nvSpPr>
        <p:spPr>
          <a:xfrm>
            <a:off x="2971479" y="3862875"/>
            <a:ext cx="18449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dirty="0"/>
              <a:t>PROCES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DC44C2A-75CB-A7AC-0EE4-717D49674BDA}"/>
              </a:ext>
            </a:extLst>
          </p:cNvPr>
          <p:cNvSpPr txBox="1"/>
          <p:nvPr/>
        </p:nvSpPr>
        <p:spPr>
          <a:xfrm>
            <a:off x="4923244" y="2772735"/>
            <a:ext cx="36093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dirty="0"/>
              <a:t>BEST PRACTICES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448243D-75F3-59ED-B0B8-728519CB840D}"/>
              </a:ext>
            </a:extLst>
          </p:cNvPr>
          <p:cNvSpPr txBox="1"/>
          <p:nvPr/>
        </p:nvSpPr>
        <p:spPr>
          <a:xfrm>
            <a:off x="8806328" y="1877768"/>
            <a:ext cx="18648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dirty="0"/>
              <a:t>SYSTÉM</a:t>
            </a:r>
          </a:p>
        </p:txBody>
      </p:sp>
      <p:sp>
        <p:nvSpPr>
          <p:cNvPr id="8" name="Šipka: ve tvaru U 7">
            <a:extLst>
              <a:ext uri="{FF2B5EF4-FFF2-40B4-BE49-F238E27FC236}">
                <a16:creationId xmlns:a16="http://schemas.microsoft.com/office/drawing/2014/main" id="{2000CE3D-7130-543E-8B50-D5570F159DB9}"/>
              </a:ext>
            </a:extLst>
          </p:cNvPr>
          <p:cNvSpPr/>
          <p:nvPr/>
        </p:nvSpPr>
        <p:spPr>
          <a:xfrm rot="8945784" flipH="1">
            <a:off x="2324381" y="4733414"/>
            <a:ext cx="2068771" cy="1140939"/>
          </a:xfrm>
          <a:prstGeom prst="uturnArrow">
            <a:avLst>
              <a:gd name="adj1" fmla="val 9569"/>
              <a:gd name="adj2" fmla="val 25000"/>
              <a:gd name="adj3" fmla="val 25000"/>
              <a:gd name="adj4" fmla="val 43750"/>
              <a:gd name="adj5" fmla="val 9708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Šipka: ve tvaru U 8">
            <a:extLst>
              <a:ext uri="{FF2B5EF4-FFF2-40B4-BE49-F238E27FC236}">
                <a16:creationId xmlns:a16="http://schemas.microsoft.com/office/drawing/2014/main" id="{437C371A-0555-B474-C6FE-7ABC4D30DC10}"/>
              </a:ext>
            </a:extLst>
          </p:cNvPr>
          <p:cNvSpPr/>
          <p:nvPr/>
        </p:nvSpPr>
        <p:spPr>
          <a:xfrm rot="8945784" flipH="1">
            <a:off x="4962613" y="3694679"/>
            <a:ext cx="2068771" cy="1140939"/>
          </a:xfrm>
          <a:prstGeom prst="uturnArrow">
            <a:avLst>
              <a:gd name="adj1" fmla="val 9569"/>
              <a:gd name="adj2" fmla="val 25000"/>
              <a:gd name="adj3" fmla="val 25000"/>
              <a:gd name="adj4" fmla="val 43750"/>
              <a:gd name="adj5" fmla="val 9708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" name="Šipka: ve tvaru U 9">
            <a:extLst>
              <a:ext uri="{FF2B5EF4-FFF2-40B4-BE49-F238E27FC236}">
                <a16:creationId xmlns:a16="http://schemas.microsoft.com/office/drawing/2014/main" id="{C60FAAB8-6D4D-34AC-E18D-53DEFCE1B38E}"/>
              </a:ext>
            </a:extLst>
          </p:cNvPr>
          <p:cNvSpPr/>
          <p:nvPr/>
        </p:nvSpPr>
        <p:spPr>
          <a:xfrm rot="8945784" flipH="1">
            <a:off x="8529238" y="2691939"/>
            <a:ext cx="2068771" cy="1140939"/>
          </a:xfrm>
          <a:prstGeom prst="uturnArrow">
            <a:avLst>
              <a:gd name="adj1" fmla="val 9569"/>
              <a:gd name="adj2" fmla="val 25000"/>
              <a:gd name="adj3" fmla="val 25000"/>
              <a:gd name="adj4" fmla="val 43750"/>
              <a:gd name="adj5" fmla="val 9708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295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E99A00-BC65-495C-9382-D9B8A3F9C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Procesní řízení je klíč k delegování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6B6D32-1CEA-4A6F-8A36-AAAFF320E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Organizace má obvykle 1-2 klíčové procesy.</a:t>
            </a:r>
          </a:p>
          <a:p>
            <a:r>
              <a:rPr lang="cs-CZ" dirty="0"/>
              <a:t>Procesu předchází hotová statická část organizování.</a:t>
            </a:r>
          </a:p>
          <a:p>
            <a:r>
              <a:rPr lang="cs-CZ" dirty="0"/>
              <a:t>Proces musí být vždy grafický.</a:t>
            </a:r>
          </a:p>
          <a:p>
            <a:r>
              <a:rPr lang="cs-CZ" dirty="0"/>
              <a:t>Při mapování se začíná nejprve pozorováním.</a:t>
            </a:r>
          </a:p>
          <a:p>
            <a:r>
              <a:rPr lang="cs-CZ" dirty="0"/>
              <a:t>Poté přichází mnoho dotazů.</a:t>
            </a:r>
          </a:p>
          <a:p>
            <a:r>
              <a:rPr lang="cs-CZ" dirty="0"/>
              <a:t>Poté nastupuje první grafika.</a:t>
            </a:r>
          </a:p>
          <a:p>
            <a:r>
              <a:rPr lang="cs-CZ" dirty="0"/>
              <a:t>Podle korekce první grafiky lze určit kodifikaci.</a:t>
            </a:r>
          </a:p>
          <a:p>
            <a:r>
              <a:rPr lang="cs-CZ" dirty="0"/>
              <a:t>UML, BPMN, SIPOC,…</a:t>
            </a:r>
          </a:p>
        </p:txBody>
      </p:sp>
    </p:spTree>
    <p:extLst>
      <p:ext uri="{BB962C8B-B14F-4D97-AF65-F5344CB8AC3E}">
        <p14:creationId xmlns:p14="http://schemas.microsoft.com/office/powerpoint/2010/main" val="1038206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E99A00-BC65-495C-9382-D9B8A3F9C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Co a jak delegovat?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6B6D32-1CEA-4A6F-8A36-AAAFF320E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Požadavky na zodpovědnost rostou s postavením v hierarchii.</a:t>
            </a:r>
          </a:p>
          <a:p>
            <a:pPr lvl="1"/>
            <a:r>
              <a:rPr lang="cs-CZ" i="1" dirty="0" err="1"/>
              <a:t>Operativec</a:t>
            </a:r>
            <a:endParaRPr lang="cs-CZ" i="1" dirty="0"/>
          </a:p>
          <a:p>
            <a:pPr lvl="2"/>
            <a:r>
              <a:rPr lang="cs-CZ" dirty="0"/>
              <a:t>Umí vytvořit výsledek. A znovu. A lepší.</a:t>
            </a:r>
          </a:p>
          <a:p>
            <a:pPr lvl="1"/>
            <a:r>
              <a:rPr lang="cs-CZ" i="1" dirty="0"/>
              <a:t>Vedoucí</a:t>
            </a:r>
          </a:p>
          <a:p>
            <a:pPr lvl="2"/>
            <a:r>
              <a:rPr lang="cs-CZ" dirty="0"/>
              <a:t>Umí získat výsledky vytvořené rukama podřízených.</a:t>
            </a:r>
          </a:p>
          <a:p>
            <a:pPr lvl="2"/>
            <a:r>
              <a:rPr lang="cs-CZ" dirty="0"/>
              <a:t>Umí naučit dosahovat výsledky.</a:t>
            </a:r>
          </a:p>
          <a:p>
            <a:pPr lvl="1"/>
            <a:r>
              <a:rPr lang="cs-CZ" i="1" dirty="0"/>
              <a:t>Manažer</a:t>
            </a:r>
          </a:p>
          <a:p>
            <a:pPr lvl="2"/>
            <a:r>
              <a:rPr lang="cs-CZ" dirty="0"/>
              <a:t>Umí naučit, jak učit dosahovat výsledky.</a:t>
            </a:r>
          </a:p>
          <a:p>
            <a:pPr lvl="1"/>
            <a:r>
              <a:rPr lang="cs-CZ" i="1" dirty="0"/>
              <a:t>Ředitel</a:t>
            </a:r>
          </a:p>
          <a:p>
            <a:pPr lvl="2"/>
            <a:r>
              <a:rPr lang="cs-CZ" dirty="0"/>
              <a:t>Umí rozvíjet, jak více a lepe učit…</a:t>
            </a:r>
          </a:p>
          <a:p>
            <a:pPr lvl="1"/>
            <a:r>
              <a:rPr lang="cs-CZ" i="1" dirty="0"/>
              <a:t>Vlastník</a:t>
            </a:r>
          </a:p>
          <a:p>
            <a:pPr lvl="2"/>
            <a:r>
              <a:rPr lang="cs-CZ" dirty="0"/>
              <a:t>Umí připojit k misi organizace a jejím vizím.</a:t>
            </a:r>
          </a:p>
          <a:p>
            <a:pPr lvl="2"/>
            <a:r>
              <a:rPr lang="cs-CZ" dirty="0"/>
              <a:t>Umí podněcovat, aby se CEO choval, jako by mu organizace patřila.</a:t>
            </a:r>
          </a:p>
          <a:p>
            <a:pPr lvl="1"/>
            <a:r>
              <a:rPr lang="cs-CZ" i="1" dirty="0"/>
              <a:t>Statutár</a:t>
            </a:r>
          </a:p>
          <a:p>
            <a:pPr lvl="2"/>
            <a:r>
              <a:rPr lang="cs-CZ" dirty="0"/>
              <a:t>Umí obratně využívat zákony.</a:t>
            </a:r>
          </a:p>
        </p:txBody>
      </p:sp>
    </p:spTree>
    <p:extLst>
      <p:ext uri="{BB962C8B-B14F-4D97-AF65-F5344CB8AC3E}">
        <p14:creationId xmlns:p14="http://schemas.microsoft.com/office/powerpoint/2010/main" val="413042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E99A00-BC65-495C-9382-D9B8A3F9C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Proč je „organizující systém“ klíčové téma?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6B6D32-1CEA-4A6F-8A36-AAAFF320E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Jedinec je ochoten omezit svoji svobodu ve prospěch společnosti.</a:t>
            </a:r>
          </a:p>
          <a:p>
            <a:r>
              <a:rPr lang="cs-CZ" dirty="0"/>
              <a:t>Chování člověka je odrazem jeho vůle, skupinová dynamika funguje podle kolektivního zapojení.</a:t>
            </a:r>
          </a:p>
          <a:p>
            <a:r>
              <a:rPr lang="cs-CZ" dirty="0"/>
              <a:t>Společnost má zákony. Organizace je specifická entita. Má-li prosperovat, potřebuje mít pravidla.</a:t>
            </a:r>
          </a:p>
          <a:p>
            <a:r>
              <a:rPr lang="cs-CZ" dirty="0"/>
              <a:t>Pravidla mají programovat žádoucí chování podporující zapojení ve prospěch prosperity.</a:t>
            </a:r>
          </a:p>
          <a:p>
            <a:r>
              <a:rPr lang="cs-CZ" dirty="0"/>
              <a:t>Lidé si pletou svobodu od svévole.</a:t>
            </a:r>
          </a:p>
          <a:p>
            <a:r>
              <a:rPr lang="cs-CZ" dirty="0"/>
              <a:t>Systém 5 svobod má zodpovědnost.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5267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E99A00-BC65-495C-9382-D9B8A3F9C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Proč to není v každé organizaci obvyklé?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6B6D32-1CEA-4A6F-8A36-AAAFF320E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Není to povinnost.</a:t>
            </a:r>
          </a:p>
          <a:p>
            <a:r>
              <a:rPr lang="cs-CZ" dirty="0"/>
              <a:t>Vedoucí</a:t>
            </a:r>
          </a:p>
          <a:p>
            <a:pPr lvl="1"/>
            <a:r>
              <a:rPr lang="cs-CZ" dirty="0"/>
              <a:t>si myslí či věří, že postačí on jako osobnost leadera.</a:t>
            </a:r>
          </a:p>
          <a:p>
            <a:pPr lvl="1"/>
            <a:r>
              <a:rPr lang="cs-CZ" dirty="0"/>
              <a:t>není kompetentní v managementu a leadershipu.</a:t>
            </a:r>
          </a:p>
          <a:p>
            <a:pPr lvl="1"/>
            <a:r>
              <a:rPr lang="cs-CZ" dirty="0"/>
              <a:t>spoléhá na intuitivní přístup.</a:t>
            </a:r>
          </a:p>
        </p:txBody>
      </p:sp>
    </p:spTree>
    <p:extLst>
      <p:ext uri="{BB962C8B-B14F-4D97-AF65-F5344CB8AC3E}">
        <p14:creationId xmlns:p14="http://schemas.microsoft.com/office/powerpoint/2010/main" val="2385284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E99A00-BC65-495C-9382-D9B8A3F9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19" y="365125"/>
            <a:ext cx="12043776" cy="1325563"/>
          </a:xfrm>
        </p:spPr>
        <p:txBody>
          <a:bodyPr/>
          <a:lstStyle/>
          <a:p>
            <a:pPr algn="ctr"/>
            <a:r>
              <a:rPr lang="cs-CZ" b="1" dirty="0">
                <a:latin typeface="+mn-lt"/>
              </a:rPr>
              <a:t>Přístupy k rozvoji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58AB552-7B16-1D53-D549-EABC07AF6F9D}"/>
              </a:ext>
            </a:extLst>
          </p:cNvPr>
          <p:cNvSpPr txBox="1"/>
          <p:nvPr/>
        </p:nvSpPr>
        <p:spPr>
          <a:xfrm>
            <a:off x="7809511" y="1552682"/>
            <a:ext cx="985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Výchova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A825C92-02AB-2482-A5F8-B12A6D58503E}"/>
              </a:ext>
            </a:extLst>
          </p:cNvPr>
          <p:cNvSpPr txBox="1"/>
          <p:nvPr/>
        </p:nvSpPr>
        <p:spPr>
          <a:xfrm>
            <a:off x="6456154" y="4672938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Já vím více.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B8DDC75-CB6F-9BFB-8114-FF115427EBED}"/>
              </a:ext>
            </a:extLst>
          </p:cNvPr>
          <p:cNvSpPr txBox="1"/>
          <p:nvPr/>
        </p:nvSpPr>
        <p:spPr>
          <a:xfrm>
            <a:off x="6263569" y="2891015"/>
            <a:ext cx="1656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Já vím, on neví.</a:t>
            </a:r>
          </a:p>
        </p:txBody>
      </p:sp>
      <p:sp>
        <p:nvSpPr>
          <p:cNvPr id="3" name="Ovál 2">
            <a:extLst>
              <a:ext uri="{FF2B5EF4-FFF2-40B4-BE49-F238E27FC236}">
                <a16:creationId xmlns:a16="http://schemas.microsoft.com/office/drawing/2014/main" id="{70028603-E917-DB34-F854-9E575C6B2734}"/>
              </a:ext>
            </a:extLst>
          </p:cNvPr>
          <p:cNvSpPr/>
          <p:nvPr/>
        </p:nvSpPr>
        <p:spPr>
          <a:xfrm>
            <a:off x="3861669" y="1784007"/>
            <a:ext cx="4468661" cy="436595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FBA8BA7C-D052-FFA0-B462-2FF6D63D18CD}"/>
              </a:ext>
            </a:extLst>
          </p:cNvPr>
          <p:cNvCxnSpPr>
            <a:cxnSpLocks/>
            <a:stCxn id="3" idx="0"/>
            <a:endCxn id="3" idx="4"/>
          </p:cNvCxnSpPr>
          <p:nvPr/>
        </p:nvCxnSpPr>
        <p:spPr>
          <a:xfrm>
            <a:off x="6096000" y="1784007"/>
            <a:ext cx="0" cy="436595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1CA4306E-6FF1-815B-57BB-770C12BAE262}"/>
              </a:ext>
            </a:extLst>
          </p:cNvPr>
          <p:cNvCxnSpPr>
            <a:cxnSpLocks/>
            <a:stCxn id="3" idx="2"/>
            <a:endCxn id="3" idx="6"/>
          </p:cNvCxnSpPr>
          <p:nvPr/>
        </p:nvCxnSpPr>
        <p:spPr>
          <a:xfrm>
            <a:off x="3861669" y="3966985"/>
            <a:ext cx="446866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50431FA8-BA13-9639-52FD-8AF0D698E6A6}"/>
              </a:ext>
            </a:extLst>
          </p:cNvPr>
          <p:cNvSpPr txBox="1"/>
          <p:nvPr/>
        </p:nvSpPr>
        <p:spPr>
          <a:xfrm>
            <a:off x="4220315" y="4666645"/>
            <a:ext cx="1791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Oba víme stejně.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A80A8823-FE1A-B746-FF3E-26AFC03DB5E0}"/>
              </a:ext>
            </a:extLst>
          </p:cNvPr>
          <p:cNvSpPr txBox="1"/>
          <p:nvPr/>
        </p:nvSpPr>
        <p:spPr>
          <a:xfrm>
            <a:off x="4535724" y="2891015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On ví více.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6F044C90-E398-7828-9CA0-4051E5629904}"/>
              </a:ext>
            </a:extLst>
          </p:cNvPr>
          <p:cNvSpPr txBox="1"/>
          <p:nvPr/>
        </p:nvSpPr>
        <p:spPr>
          <a:xfrm>
            <a:off x="8794974" y="2759833"/>
            <a:ext cx="1046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Direktiva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6F6E64D1-3D67-3A4A-B5DB-12B2A759CF5E}"/>
              </a:ext>
            </a:extLst>
          </p:cNvPr>
          <p:cNvSpPr txBox="1"/>
          <p:nvPr/>
        </p:nvSpPr>
        <p:spPr>
          <a:xfrm>
            <a:off x="8825430" y="4672938"/>
            <a:ext cx="940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Koučink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C5B62C99-6D26-F6FD-4FE6-13109503F626}"/>
              </a:ext>
            </a:extLst>
          </p:cNvPr>
          <p:cNvSpPr txBox="1"/>
          <p:nvPr/>
        </p:nvSpPr>
        <p:spPr>
          <a:xfrm>
            <a:off x="7917150" y="5873949"/>
            <a:ext cx="1196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Mentoring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49D98248-1E04-B971-DF18-BE085E56D241}"/>
              </a:ext>
            </a:extLst>
          </p:cNvPr>
          <p:cNvSpPr txBox="1"/>
          <p:nvPr/>
        </p:nvSpPr>
        <p:spPr>
          <a:xfrm>
            <a:off x="3242749" y="5873949"/>
            <a:ext cx="1237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Supporting</a:t>
            </a:r>
            <a:endParaRPr lang="cs-CZ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05598160-E2E1-6926-B18D-932466CA6860}"/>
              </a:ext>
            </a:extLst>
          </p:cNvPr>
          <p:cNvSpPr txBox="1"/>
          <p:nvPr/>
        </p:nvSpPr>
        <p:spPr>
          <a:xfrm>
            <a:off x="2401760" y="4672938"/>
            <a:ext cx="1292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Challenging</a:t>
            </a:r>
            <a:endParaRPr lang="cs-CZ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392D7D76-C646-9AAC-E333-000012647846}"/>
              </a:ext>
            </a:extLst>
          </p:cNvPr>
          <p:cNvSpPr txBox="1"/>
          <p:nvPr/>
        </p:nvSpPr>
        <p:spPr>
          <a:xfrm>
            <a:off x="2456262" y="2759833"/>
            <a:ext cx="1245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Delegování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58ACFF29-C7D9-8A1A-9B3B-9E88DB96B3C3}"/>
              </a:ext>
            </a:extLst>
          </p:cNvPr>
          <p:cNvSpPr txBox="1"/>
          <p:nvPr/>
        </p:nvSpPr>
        <p:spPr>
          <a:xfrm>
            <a:off x="3326546" y="1552529"/>
            <a:ext cx="1095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Replikace</a:t>
            </a:r>
          </a:p>
        </p:txBody>
      </p:sp>
    </p:spTree>
    <p:extLst>
      <p:ext uri="{BB962C8B-B14F-4D97-AF65-F5344CB8AC3E}">
        <p14:creationId xmlns:p14="http://schemas.microsoft.com/office/powerpoint/2010/main" val="3432197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E99A00-BC65-495C-9382-D9B8A3F9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15483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latin typeface="+mn-lt"/>
              </a:rPr>
              <a:t>Výzva!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509D26-4BFD-2EDB-40CF-AD0512878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88140"/>
            <a:ext cx="10515600" cy="21953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/>
              <a:t>Vezměte si časový prostor 5 minut a;</a:t>
            </a:r>
          </a:p>
          <a:p>
            <a:pPr marL="0" indent="0" algn="ctr">
              <a:buNone/>
            </a:pPr>
            <a:r>
              <a:rPr lang="cs-CZ" sz="1800" dirty="0"/>
              <a:t>Rozhodněte se, čím nyní chcete začít?</a:t>
            </a:r>
          </a:p>
          <a:p>
            <a:pPr marL="0" indent="0" algn="ctr">
              <a:buNone/>
            </a:pPr>
            <a:r>
              <a:rPr lang="cs-CZ" sz="1800" dirty="0"/>
              <a:t>A čím budete pokračovat?</a:t>
            </a:r>
          </a:p>
          <a:p>
            <a:pPr marL="0" indent="0" algn="ctr">
              <a:buNone/>
            </a:pPr>
            <a:r>
              <a:rPr lang="cs-CZ" sz="1800" dirty="0"/>
              <a:t>Proč právě takto?</a:t>
            </a:r>
          </a:p>
        </p:txBody>
      </p:sp>
    </p:spTree>
    <p:extLst>
      <p:ext uri="{BB962C8B-B14F-4D97-AF65-F5344CB8AC3E}">
        <p14:creationId xmlns:p14="http://schemas.microsoft.com/office/powerpoint/2010/main" val="354899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E99A00-BC65-495C-9382-D9B8A3F9C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</a:rPr>
              <a:t>Úvodní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6B6D32-1CEA-4A6F-8A36-AAAFF320E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Co si odsud dnes chcete odnést?</a:t>
            </a:r>
          </a:p>
          <a:p>
            <a:pPr lvl="1"/>
            <a:r>
              <a:rPr lang="cs-CZ" dirty="0"/>
              <a:t>Co je to, co si žádá pozornost a péči?</a:t>
            </a:r>
          </a:p>
          <a:p>
            <a:r>
              <a:rPr lang="cs-CZ" dirty="0"/>
              <a:t>Začínající (junior), pokročilý (</a:t>
            </a:r>
            <a:r>
              <a:rPr lang="cs-CZ" dirty="0" err="1"/>
              <a:t>medior</a:t>
            </a:r>
            <a:r>
              <a:rPr lang="cs-CZ" dirty="0"/>
              <a:t>) nebo expertní (senior)?</a:t>
            </a:r>
          </a:p>
          <a:p>
            <a:r>
              <a:rPr lang="cs-CZ" dirty="0" err="1"/>
              <a:t>essential</a:t>
            </a:r>
            <a:r>
              <a:rPr lang="cs-CZ" dirty="0"/>
              <a:t> </a:t>
            </a:r>
            <a:r>
              <a:rPr lang="cs-CZ" dirty="0" err="1"/>
              <a:t>college</a:t>
            </a:r>
            <a:endParaRPr lang="cs-CZ" dirty="0"/>
          </a:p>
          <a:p>
            <a:pPr lvl="1"/>
            <a:r>
              <a:rPr lang="cs-CZ" dirty="0">
                <a:effectLst/>
              </a:rPr>
              <a:t>Poslání?</a:t>
            </a:r>
          </a:p>
          <a:p>
            <a:pPr lvl="1"/>
            <a:r>
              <a:rPr lang="cs-CZ" dirty="0"/>
              <a:t>Vize?</a:t>
            </a:r>
          </a:p>
          <a:p>
            <a:r>
              <a:rPr lang="cs-CZ" dirty="0">
                <a:effectLst/>
              </a:rPr>
              <a:t>Dotazy budou na konci</a:t>
            </a:r>
          </a:p>
          <a:p>
            <a:pPr lvl="1"/>
            <a:r>
              <a:rPr lang="cs-CZ" dirty="0"/>
              <a:t>MKT mě upozornil, že používám hodně termínů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61570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E99A00-BC65-495C-9382-D9B8A3F9C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</a:rPr>
              <a:t>Na co nezapomenout?</a:t>
            </a: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0D52F926-8463-AE2B-781A-BB8DAC80A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Krok za krokem;</a:t>
            </a:r>
          </a:p>
          <a:p>
            <a:pPr lvl="1"/>
            <a:r>
              <a:rPr lang="cs-CZ" dirty="0"/>
              <a:t>Kodifikovat základní pilíře.</a:t>
            </a:r>
          </a:p>
          <a:p>
            <a:pPr lvl="1"/>
            <a:r>
              <a:rPr lang="cs-CZ" dirty="0"/>
              <a:t>Statické popisy ztotožnit s lidmi.</a:t>
            </a:r>
          </a:p>
          <a:p>
            <a:pPr lvl="1"/>
            <a:r>
              <a:rPr lang="cs-CZ" dirty="0"/>
              <a:t>Dynamické procesy oživit s vlastnictvím.</a:t>
            </a:r>
          </a:p>
          <a:p>
            <a:pPr lvl="1"/>
            <a:r>
              <a:rPr lang="cs-CZ" dirty="0"/>
              <a:t>Rozvířit systematickou péči o klima.</a:t>
            </a:r>
          </a:p>
          <a:p>
            <a:pPr lvl="1"/>
            <a:r>
              <a:rPr lang="cs-CZ" dirty="0"/>
              <a:t>Dát prostor lidem, aby přispívali.</a:t>
            </a:r>
          </a:p>
          <a:p>
            <a:pPr lvl="1"/>
            <a:r>
              <a:rPr lang="cs-CZ" dirty="0"/>
              <a:t>Vyhodnocovat soulad chování s pilíři.</a:t>
            </a:r>
          </a:p>
          <a:p>
            <a:pPr lvl="1"/>
            <a:r>
              <a:rPr lang="cs-CZ" dirty="0"/>
              <a:t>Systematicky a konzistentně rozvíjet pracovníky.</a:t>
            </a:r>
          </a:p>
          <a:p>
            <a:pPr lvl="1"/>
            <a:r>
              <a:rPr lang="cs-CZ" dirty="0"/>
              <a:t>Manifestovat výsledky HR marketingem.</a:t>
            </a:r>
          </a:p>
          <a:p>
            <a:pPr lvl="1"/>
            <a:r>
              <a:rPr lang="cs-CZ" dirty="0"/>
              <a:t>Podněcovat učící se organizaci.</a:t>
            </a:r>
          </a:p>
          <a:p>
            <a:pPr lvl="1"/>
            <a:r>
              <a:rPr lang="cs-CZ" dirty="0"/>
              <a:t>Včas se replikovat.</a:t>
            </a:r>
          </a:p>
          <a:p>
            <a:pPr lvl="1"/>
            <a:r>
              <a:rPr lang="cs-CZ" dirty="0"/>
              <a:t>V nejlepším odejít.</a:t>
            </a:r>
          </a:p>
        </p:txBody>
      </p:sp>
    </p:spTree>
    <p:extLst>
      <p:ext uri="{BB962C8B-B14F-4D97-AF65-F5344CB8AC3E}">
        <p14:creationId xmlns:p14="http://schemas.microsoft.com/office/powerpoint/2010/main" val="93746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854FD9-0D7D-46F9-8C18-3F8765DF0A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Pojďme se do toho pustit.</a:t>
            </a:r>
          </a:p>
        </p:txBody>
      </p:sp>
      <p:sp>
        <p:nvSpPr>
          <p:cNvPr id="7" name="Podnadpis 2">
            <a:extLst>
              <a:ext uri="{FF2B5EF4-FFF2-40B4-BE49-F238E27FC236}">
                <a16:creationId xmlns:a16="http://schemas.microsoft.com/office/drawing/2014/main" id="{FF0035F2-E55F-4761-60FA-708C359A22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75604"/>
            <a:ext cx="9144000" cy="1655762"/>
          </a:xfrm>
        </p:spPr>
        <p:txBody>
          <a:bodyPr/>
          <a:lstStyle/>
          <a:p>
            <a:r>
              <a:rPr lang="cs-CZ" i="1" dirty="0"/>
              <a:t>Nová dimenze osobnostního a profesního rozvoje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01897F89-968E-03C5-198D-5CB8A000606A}"/>
              </a:ext>
            </a:extLst>
          </p:cNvPr>
          <p:cNvSpPr txBox="1">
            <a:spLocks/>
          </p:cNvSpPr>
          <p:nvPr/>
        </p:nvSpPr>
        <p:spPr>
          <a:xfrm>
            <a:off x="3085322" y="6372461"/>
            <a:ext cx="6021355" cy="3323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prof. Dr. Petr Pacher</a:t>
            </a:r>
          </a:p>
        </p:txBody>
      </p:sp>
    </p:spTree>
    <p:extLst>
      <p:ext uri="{BB962C8B-B14F-4D97-AF65-F5344CB8AC3E}">
        <p14:creationId xmlns:p14="http://schemas.microsoft.com/office/powerpoint/2010/main" val="1461791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E99A00-BC65-495C-9382-D9B8A3F9C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</a:rPr>
              <a:t>Proč je to klíčové téma?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6B6D32-1CEA-4A6F-8A36-AAAFF320E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Organizace bez procesů je jako divadelní představení, kde jsou herci buď statičtí, případně se hýbou svévolně.</a:t>
            </a:r>
          </a:p>
          <a:p>
            <a:r>
              <a:rPr lang="cs-CZ" dirty="0"/>
              <a:t>Leader neřeší problémy za ostatní. Jeho úloha nespočívá v tom, aby jim něco ulehčoval. Hlavní přínos role leadera spočívá v tom, že to všem dává smysl, baví je to a všichni vnímají, že to stojí za to.</a:t>
            </a:r>
          </a:p>
          <a:p>
            <a:r>
              <a:rPr lang="cs-CZ" dirty="0"/>
              <a:t>Pamatuj, že lva nenajdeš tím, že budeš ve stádu počítat ovce. Ani orli nelétají ve formacích.</a:t>
            </a:r>
          </a:p>
          <a:p>
            <a:endParaRPr lang="cs-CZ" dirty="0">
              <a:effectLst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4970516-C72B-4DAF-A818-D3BC54B4B192}"/>
              </a:ext>
            </a:extLst>
          </p:cNvPr>
          <p:cNvSpPr txBox="1"/>
          <p:nvPr/>
        </p:nvSpPr>
        <p:spPr>
          <a:xfrm>
            <a:off x="3068747" y="6551860"/>
            <a:ext cx="60033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i="1" dirty="0">
                <a:effectLst/>
              </a:rPr>
              <a:t>To, na co jsi včera myslel, způsobuje, co dnes děláš a vyústí v to, kým zítra budeš.</a:t>
            </a:r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1143499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E99A00-BC65-495C-9382-D9B8A3F9C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Co trápí představitele firem?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6B6D32-1CEA-4A6F-8A36-AAAFF320E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Organizace nemá žádoucí/chtěné výsledky.</a:t>
            </a:r>
          </a:p>
          <a:p>
            <a:r>
              <a:rPr lang="cs-CZ" dirty="0"/>
              <a:t>Lidé nejsou angažovaní takovou zodpovědností jako oni samotní.</a:t>
            </a:r>
          </a:p>
          <a:p>
            <a:r>
              <a:rPr lang="cs-CZ" dirty="0"/>
              <a:t>Procesy a aktivity lidí fungují zpravidla jen díky důsledné kontrole, pokud vůbec.</a:t>
            </a:r>
          </a:p>
          <a:p>
            <a:r>
              <a:rPr lang="cs-CZ" dirty="0"/>
              <a:t>Mají dojem, že musí být u všeho, aby to alespoň „nějak“ fungovalo.</a:t>
            </a:r>
          </a:p>
          <a:p>
            <a:r>
              <a:rPr lang="cs-CZ" dirty="0"/>
              <a:t>Firemní kultura, klima a lidé v organizaci fungují zpravidla intuitivně a to jen v případě, že mají intuici.</a:t>
            </a:r>
          </a:p>
          <a:p>
            <a:r>
              <a:rPr lang="cs-CZ" dirty="0"/>
              <a:t>O učící se organizaci si nechávají jen zdát.</a:t>
            </a:r>
          </a:p>
          <a:p>
            <a:r>
              <a:rPr lang="cs-CZ" dirty="0"/>
              <a:t>Myšlenka na autonomní tým/týmy je známá zpravidla z literatury či inspirativních videí na internetu.</a:t>
            </a:r>
          </a:p>
        </p:txBody>
      </p:sp>
    </p:spTree>
    <p:extLst>
      <p:ext uri="{BB962C8B-B14F-4D97-AF65-F5344CB8AC3E}">
        <p14:creationId xmlns:p14="http://schemas.microsoft.com/office/powerpoint/2010/main" val="763733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E99A00-BC65-495C-9382-D9B8A3F9C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Proč se to takhle děje?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6B6D32-1CEA-4A6F-8A36-AAAFF320E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Ovládá je vlastní ego.</a:t>
            </a:r>
          </a:p>
          <a:p>
            <a:r>
              <a:rPr lang="cs-CZ" dirty="0"/>
              <a:t>Neumí přitáhnout ty nejvhodnější lidi do týmu.</a:t>
            </a:r>
          </a:p>
          <a:p>
            <a:r>
              <a:rPr lang="cs-CZ" dirty="0"/>
              <a:t>Nepřijali svoji roli zcela a úplně.</a:t>
            </a:r>
          </a:p>
          <a:p>
            <a:r>
              <a:rPr lang="cs-CZ" dirty="0"/>
              <a:t>Myslí si, že to „nějak“ zvládnou s tím, co ví.</a:t>
            </a:r>
          </a:p>
          <a:p>
            <a:r>
              <a:rPr lang="cs-CZ" dirty="0"/>
              <a:t>Neumí vědomě diferencovat přístup manažera a lídra.</a:t>
            </a:r>
          </a:p>
          <a:p>
            <a:r>
              <a:rPr lang="cs-CZ" dirty="0"/>
              <a:t>Nepřijali zodpovědnost za to, že potřebují myslet jako vlastník fungujícího systému.</a:t>
            </a:r>
          </a:p>
          <a:p>
            <a:r>
              <a:rPr lang="cs-CZ" dirty="0"/>
              <a:t>Neumí vytvořit fungující systém, natož do něj etablovat lidi.</a:t>
            </a:r>
          </a:p>
          <a:p>
            <a:r>
              <a:rPr lang="cs-CZ" dirty="0"/>
              <a:t>Nejsou zdravým příkladem.</a:t>
            </a:r>
          </a:p>
        </p:txBody>
      </p:sp>
      <p:pic>
        <p:nvPicPr>
          <p:cNvPr id="4" name="Obrázek 3" descr="Obsah obrázku text, kresba tužkou&#10;&#10;Popis byl vytvořen automaticky">
            <a:extLst>
              <a:ext uri="{FF2B5EF4-FFF2-40B4-BE49-F238E27FC236}">
                <a16:creationId xmlns:a16="http://schemas.microsoft.com/office/drawing/2014/main" id="{A5CBFAFE-562E-1944-C737-ED07F58958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007" y="681037"/>
            <a:ext cx="1637881" cy="3088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12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E99A00-BC65-495C-9382-D9B8A3F9C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</a:rPr>
              <a:t>Žije organizace?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6B6D32-1CEA-4A6F-8A36-AAAFF320E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Organizace je </a:t>
            </a:r>
            <a:r>
              <a:rPr lang="cs-CZ" b="1" dirty="0"/>
              <a:t>skoro</a:t>
            </a:r>
            <a:r>
              <a:rPr lang="cs-CZ" dirty="0"/>
              <a:t> jako organismus;</a:t>
            </a:r>
          </a:p>
          <a:p>
            <a:pPr lvl="1"/>
            <a:r>
              <a:rPr lang="cs-CZ" dirty="0"/>
              <a:t>Má svůj začátek.</a:t>
            </a:r>
          </a:p>
          <a:p>
            <a:pPr lvl="1"/>
            <a:r>
              <a:rPr lang="cs-CZ" dirty="0"/>
              <a:t>Má životní cykly (buď se rozvíjí nebo upadá).</a:t>
            </a:r>
          </a:p>
          <a:p>
            <a:pPr lvl="1"/>
            <a:r>
              <a:rPr lang="cs-CZ" dirty="0"/>
              <a:t>Má svůj smysl existence i své poslání.</a:t>
            </a:r>
          </a:p>
          <a:p>
            <a:pPr lvl="1"/>
            <a:r>
              <a:rPr lang="cs-CZ" dirty="0"/>
              <a:t>Má-li prosperovat, potřebuje vědomý přístup.</a:t>
            </a:r>
          </a:p>
          <a:p>
            <a:pPr lvl="1"/>
            <a:r>
              <a:rPr lang="cs-CZ" dirty="0"/>
              <a:t>Má pravidla, dle kterých funguje.</a:t>
            </a:r>
          </a:p>
          <a:p>
            <a:pPr lvl="1"/>
            <a:r>
              <a:rPr lang="cs-CZ" dirty="0"/>
              <a:t>Může „onemocnět“ a může i „zemřít“.</a:t>
            </a:r>
          </a:p>
          <a:p>
            <a:pPr lvl="1"/>
            <a:r>
              <a:rPr lang="cs-CZ" dirty="0"/>
              <a:t>Může tady být tisíc a více let.</a:t>
            </a:r>
          </a:p>
          <a:p>
            <a:pPr lvl="1"/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252883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E99A00-BC65-495C-9382-D9B8A3F9C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</a:rPr>
              <a:t>Obvyklá struktura organizace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02A1864-D1B8-824F-263E-19F0791A71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2554" y="2154611"/>
            <a:ext cx="6146891" cy="353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642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>
            <a:extLst>
              <a:ext uri="{FF2B5EF4-FFF2-40B4-BE49-F238E27FC236}">
                <a16:creationId xmlns:a16="http://schemas.microsoft.com/office/drawing/2014/main" id="{97999CB7-703F-A0A2-5FC7-ABB236B17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latin typeface="+mn-lt"/>
              </a:rPr>
              <a:t>Systém organizování</a:t>
            </a:r>
          </a:p>
        </p:txBody>
      </p:sp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11D79F97-E47D-B715-66B9-F2B2BFE88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2316783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/>
              <a:t>Základní pilíře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84C3F8EE-27D2-D4E1-BF87-2DC5F561D169}"/>
              </a:ext>
            </a:extLst>
          </p:cNvPr>
          <p:cNvSpPr txBox="1">
            <a:spLocks/>
          </p:cNvSpPr>
          <p:nvPr/>
        </p:nvSpPr>
        <p:spPr>
          <a:xfrm>
            <a:off x="3776189" y="1834561"/>
            <a:ext cx="263672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dirty="0"/>
              <a:t>Statický systém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046C3BBA-1056-C0C1-075F-722C26CBCBE6}"/>
              </a:ext>
            </a:extLst>
          </p:cNvPr>
          <p:cNvSpPr txBox="1">
            <a:spLocks/>
          </p:cNvSpPr>
          <p:nvPr/>
        </p:nvSpPr>
        <p:spPr>
          <a:xfrm>
            <a:off x="7034117" y="1825625"/>
            <a:ext cx="301822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dirty="0"/>
              <a:t>Dynamický systém</a:t>
            </a:r>
          </a:p>
        </p:txBody>
      </p:sp>
    </p:spTree>
    <p:extLst>
      <p:ext uri="{BB962C8B-B14F-4D97-AF65-F5344CB8AC3E}">
        <p14:creationId xmlns:p14="http://schemas.microsoft.com/office/powerpoint/2010/main" val="3131683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>
            <a:extLst>
              <a:ext uri="{FF2B5EF4-FFF2-40B4-BE49-F238E27FC236}">
                <a16:creationId xmlns:a16="http://schemas.microsoft.com/office/drawing/2014/main" id="{97999CB7-703F-A0A2-5FC7-ABB236B17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latin typeface="+mn-lt"/>
              </a:rPr>
              <a:t>5(7) úrovní leadershipu</a:t>
            </a:r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DC4B836E-4549-160E-EFF5-3367BEA21AF8}"/>
              </a:ext>
            </a:extLst>
          </p:cNvPr>
          <p:cNvCxnSpPr/>
          <p:nvPr/>
        </p:nvCxnSpPr>
        <p:spPr>
          <a:xfrm flipV="1">
            <a:off x="1325749" y="4530752"/>
            <a:ext cx="0" cy="5198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BBD6458D-C341-7D93-01AA-6A1DDC3B9993}"/>
              </a:ext>
            </a:extLst>
          </p:cNvPr>
          <p:cNvCxnSpPr>
            <a:cxnSpLocks/>
          </p:cNvCxnSpPr>
          <p:nvPr/>
        </p:nvCxnSpPr>
        <p:spPr>
          <a:xfrm flipV="1">
            <a:off x="1325749" y="4530752"/>
            <a:ext cx="502131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E1A61EA0-BA4C-62DE-F4E6-D8558897EB5F}"/>
              </a:ext>
            </a:extLst>
          </p:cNvPr>
          <p:cNvCxnSpPr>
            <a:cxnSpLocks/>
          </p:cNvCxnSpPr>
          <p:nvPr/>
        </p:nvCxnSpPr>
        <p:spPr>
          <a:xfrm flipV="1">
            <a:off x="1827880" y="4036980"/>
            <a:ext cx="0" cy="49377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7063B3AC-1A4F-72FE-0236-54D4E0E01D7D}"/>
              </a:ext>
            </a:extLst>
          </p:cNvPr>
          <p:cNvCxnSpPr>
            <a:cxnSpLocks/>
          </p:cNvCxnSpPr>
          <p:nvPr/>
        </p:nvCxnSpPr>
        <p:spPr>
          <a:xfrm flipV="1">
            <a:off x="1832409" y="4036980"/>
            <a:ext cx="505975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8728508D-A3EE-F035-D0D9-C1B576D86426}"/>
              </a:ext>
            </a:extLst>
          </p:cNvPr>
          <p:cNvCxnSpPr>
            <a:cxnSpLocks/>
          </p:cNvCxnSpPr>
          <p:nvPr/>
        </p:nvCxnSpPr>
        <p:spPr>
          <a:xfrm flipV="1">
            <a:off x="2338384" y="3480571"/>
            <a:ext cx="0" cy="5564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B543B299-2011-777E-C0BF-46E49BA53F4F}"/>
              </a:ext>
            </a:extLst>
          </p:cNvPr>
          <p:cNvCxnSpPr>
            <a:cxnSpLocks/>
          </p:cNvCxnSpPr>
          <p:nvPr/>
        </p:nvCxnSpPr>
        <p:spPr>
          <a:xfrm flipV="1">
            <a:off x="2338384" y="3480571"/>
            <a:ext cx="51914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7AFE5CE4-B27C-B95A-6054-7CEBB5694FFE}"/>
              </a:ext>
            </a:extLst>
          </p:cNvPr>
          <p:cNvCxnSpPr/>
          <p:nvPr/>
        </p:nvCxnSpPr>
        <p:spPr>
          <a:xfrm flipV="1">
            <a:off x="2857527" y="2969195"/>
            <a:ext cx="0" cy="5198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C1733707-2015-6803-5203-2D458C2D86DA}"/>
              </a:ext>
            </a:extLst>
          </p:cNvPr>
          <p:cNvCxnSpPr>
            <a:cxnSpLocks/>
          </p:cNvCxnSpPr>
          <p:nvPr/>
        </p:nvCxnSpPr>
        <p:spPr>
          <a:xfrm flipV="1">
            <a:off x="2863426" y="2972154"/>
            <a:ext cx="513244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9ED50EAC-7C4D-2A8C-8770-F4DBD7A235DB}"/>
              </a:ext>
            </a:extLst>
          </p:cNvPr>
          <p:cNvCxnSpPr/>
          <p:nvPr/>
        </p:nvCxnSpPr>
        <p:spPr>
          <a:xfrm flipV="1">
            <a:off x="3386498" y="2449372"/>
            <a:ext cx="0" cy="5198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67278132-D9EB-8282-E150-4E5B5B450E35}"/>
              </a:ext>
            </a:extLst>
          </p:cNvPr>
          <p:cNvCxnSpPr>
            <a:cxnSpLocks/>
          </p:cNvCxnSpPr>
          <p:nvPr/>
        </p:nvCxnSpPr>
        <p:spPr>
          <a:xfrm flipV="1">
            <a:off x="3407145" y="2449372"/>
            <a:ext cx="533890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105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965DB19E-626B-4545-8EEE-F23728DCB50C}" vid="{E50EDB2C-4EE5-453D-BBC7-4095FC22793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287C59D8079044E92404D3133AB3488" ma:contentTypeVersion="12" ma:contentTypeDescription="Vytvoří nový dokument" ma:contentTypeScope="" ma:versionID="d0510d6ff12b6df5114e69a72e8f5204">
  <xsd:schema xmlns:xsd="http://www.w3.org/2001/XMLSchema" xmlns:xs="http://www.w3.org/2001/XMLSchema" xmlns:p="http://schemas.microsoft.com/office/2006/metadata/properties" xmlns:ns2="003c9096-b46f-4fdf-a9d2-95871446c69d" xmlns:ns3="294f1667-8e45-47b9-87b6-63c0d1ce1351" targetNamespace="http://schemas.microsoft.com/office/2006/metadata/properties" ma:root="true" ma:fieldsID="15c222de8ca4a511f240e50ad41af7de" ns2:_="" ns3:_="">
    <xsd:import namespace="003c9096-b46f-4fdf-a9d2-95871446c69d"/>
    <xsd:import namespace="294f1667-8e45-47b9-87b6-63c0d1ce13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3c9096-b46f-4fdf-a9d2-95871446c6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Značky obrázků" ma:readOnly="false" ma:fieldId="{5cf76f15-5ced-4ddc-b409-7134ff3c332f}" ma:taxonomyMulti="true" ma:sspId="c289b2c1-fb68-4884-b3e0-6b65741411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4f1667-8e45-47b9-87b6-63c0d1ce1351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15538a9-5e17-4794-8dbc-51b7b4280674}" ma:internalName="TaxCatchAll" ma:showField="CatchAllData" ma:web="294f1667-8e45-47b9-87b6-63c0d1ce13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94f1667-8e45-47b9-87b6-63c0d1ce1351" xsi:nil="true"/>
    <lcf76f155ced4ddcb4097134ff3c332f xmlns="003c9096-b46f-4fdf-a9d2-95871446c69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7ECBEF9-024D-40AE-AB44-2EE3B598FA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97AE10-B05F-4ED7-8A05-67ED5D5D05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3c9096-b46f-4fdf-a9d2-95871446c69d"/>
    <ds:schemaRef ds:uri="294f1667-8e45-47b9-87b6-63c0d1ce13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DD4DF57-41C2-489F-95B1-8D711578AC18}">
  <ds:schemaRefs>
    <ds:schemaRef ds:uri="http://schemas.microsoft.com/office/2006/metadata/properties"/>
    <ds:schemaRef ds:uri="http://schemas.microsoft.com/office/infopath/2007/PartnerControls"/>
    <ds:schemaRef ds:uri="618abecc-8aac-4072-98b1-54a570946845"/>
    <ds:schemaRef ds:uri="2964d0b8-e948-439f-9157-2e7d84f75689"/>
    <ds:schemaRef ds:uri="294f1667-8e45-47b9-87b6-63c0d1ce1351"/>
    <ds:schemaRef ds:uri="003c9096-b46f-4fdf-a9d2-95871446c69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Rekonstrukce identity</Template>
  <TotalTime>1032</TotalTime>
  <Words>946</Words>
  <Application>Microsoft Office PowerPoint</Application>
  <PresentationFormat>Širokoúhlá obrazovka</PresentationFormat>
  <Paragraphs>148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Představitel firmy…</vt:lpstr>
      <vt:lpstr>Úvodní informace</vt:lpstr>
      <vt:lpstr>Proč je to klíčové téma?</vt:lpstr>
      <vt:lpstr>Co trápí představitele firem?</vt:lpstr>
      <vt:lpstr>Proč se to takhle děje?</vt:lpstr>
      <vt:lpstr>Žije organizace?</vt:lpstr>
      <vt:lpstr>Obvyklá struktura organizace</vt:lpstr>
      <vt:lpstr>Systém organizování</vt:lpstr>
      <vt:lpstr>5(7) úrovní leadershipu</vt:lpstr>
      <vt:lpstr>Lidé a jejich úrovně vědomí</vt:lpstr>
      <vt:lpstr>Výzva!</vt:lpstr>
      <vt:lpstr>Je rozdíl mezi „Organizace“ a „Učící se organizace“</vt:lpstr>
      <vt:lpstr>Kompetentnost v organizaci</vt:lpstr>
      <vt:lpstr>Procesní řízení je klíč k delegování</vt:lpstr>
      <vt:lpstr>Co a jak delegovat?</vt:lpstr>
      <vt:lpstr>Proč je „organizující systém“ klíčové téma?</vt:lpstr>
      <vt:lpstr>Proč to není v každé organizaci obvyklé?</vt:lpstr>
      <vt:lpstr>Přístupy k rozvoji</vt:lpstr>
      <vt:lpstr>Výzva!</vt:lpstr>
      <vt:lpstr>Na co nezapomenout?</vt:lpstr>
      <vt:lpstr>Pojďme se do toho pustit.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Rekonstrukce identity</dc:title>
  <dc:creator>Petr Pacher</dc:creator>
  <cp:lastModifiedBy>Petr Pacher</cp:lastModifiedBy>
  <cp:revision>86</cp:revision>
  <dcterms:created xsi:type="dcterms:W3CDTF">2020-03-18T13:37:21Z</dcterms:created>
  <dcterms:modified xsi:type="dcterms:W3CDTF">2023-11-14T19:15:18Z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0x010100769B41C7DBC8C741AD7C4F726B873386</vt:lpwstr>
  </property>
  <property fmtid="{D5CDD505-2E9C-101B-9397-08002B2CF9AE}" pid="3" name="MediaServiceImageTags">
    <vt:lpwstr/>
  </property>
</Properties>
</file>